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9" r:id="rId5"/>
    <p:sldId id="284" r:id="rId6"/>
    <p:sldId id="287" r:id="rId7"/>
    <p:sldId id="276" r:id="rId8"/>
    <p:sldId id="28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800000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F66F-0912-4ECC-8B3D-A3382D4D9F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77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A25D-0960-457C-B26C-05CA9CFBB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18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1887-DBAF-40C9-8A19-0300A7C2AE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47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89EC-90F7-4AB6-AFEA-D1A69DF690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36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DB07C-13B4-4D7F-8248-D1FEFBD32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327C4-BECF-4CD5-9AE0-2F6A5A8CF6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35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D952-2477-407D-92AA-2CD3D2E9FC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3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37239-1B33-45F6-B0D1-0AC0DEE8A3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2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B914D-C86F-429C-8519-B3EE4F13C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1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62BA-CE27-4A97-87C6-9B587E80B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08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C1F8F-A33D-47E8-993F-8E4FA1349F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23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8F982-7130-4A13-91E9-D95905C1BC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-99392"/>
            <a:ext cx="8858280" cy="2311073"/>
          </a:xfrm>
        </p:spPr>
        <p:txBody>
          <a:bodyPr anchor="ctr"/>
          <a:lstStyle/>
          <a:p>
            <a:r>
              <a:rPr lang="ru-RU" altLang="ru-RU" sz="3200" b="1" dirty="0">
                <a:solidFill>
                  <a:srgbClr val="800000"/>
                </a:solidFill>
                <a:latin typeface="Book Antiqua" pitchFamily="18" charset="0"/>
              </a:rPr>
              <a:t>«Познавательные </a:t>
            </a:r>
            <a:r>
              <a:rPr lang="ru-RU" altLang="ru-RU" sz="3200" b="1" dirty="0" err="1">
                <a:solidFill>
                  <a:srgbClr val="800000"/>
                </a:solidFill>
                <a:latin typeface="Book Antiqua" pitchFamily="18" charset="0"/>
              </a:rPr>
              <a:t>квесты</a:t>
            </a:r>
            <a:r>
              <a:rPr lang="ru-RU" altLang="ru-RU" sz="3200" b="1" dirty="0">
                <a:solidFill>
                  <a:srgbClr val="800000"/>
                </a:solidFill>
                <a:latin typeface="Book Antiqua" pitchFamily="18" charset="0"/>
              </a:rPr>
              <a:t> как одна из современных форм работы по формированию российской идентичности школьников»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301208"/>
            <a:ext cx="7668344" cy="144016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740000"/>
                </a:solidFill>
                <a:latin typeface="Book Antiqua" panose="02040602050305030304" pitchFamily="18" charset="0"/>
              </a:rPr>
              <a:t>Ушакова Елена Олеговна, заместитель директора по УВР, Филиппова Анастасия Сергеевна, заместитель   директора по </a:t>
            </a:r>
            <a:r>
              <a:rPr lang="ru-RU" altLang="ru-RU" sz="1800" b="1" dirty="0" smtClean="0">
                <a:solidFill>
                  <a:srgbClr val="740000"/>
                </a:solidFill>
                <a:latin typeface="Book Antiqua" panose="02040602050305030304" pitchFamily="18" charset="0"/>
              </a:rPr>
              <a:t>УВР</a:t>
            </a:r>
            <a:endParaRPr lang="ru-RU" altLang="ru-RU" sz="1800" b="1" dirty="0" smtClean="0">
              <a:solidFill>
                <a:srgbClr val="740000"/>
              </a:solidFill>
              <a:latin typeface="Book Antiqua" panose="02040602050305030304" pitchFamily="18" charset="0"/>
            </a:endParaRPr>
          </a:p>
          <a:p>
            <a:r>
              <a:rPr lang="ru-RU" altLang="ru-RU" sz="1800" b="1" dirty="0" smtClean="0">
                <a:solidFill>
                  <a:srgbClr val="740000"/>
                </a:solidFill>
                <a:latin typeface="Book Antiqua" panose="02040602050305030304" pitchFamily="18" charset="0"/>
              </a:rPr>
              <a:t>МКОУ СОШ № 1 п. Михайловка</a:t>
            </a:r>
          </a:p>
          <a:p>
            <a:r>
              <a:rPr lang="ru-RU" altLang="ru-RU" sz="1800" b="1" dirty="0" smtClean="0">
                <a:solidFill>
                  <a:srgbClr val="740000"/>
                </a:solidFill>
                <a:latin typeface="Book Antiqua" panose="02040602050305030304" pitchFamily="18" charset="0"/>
              </a:rPr>
              <a:t>Черемховский район</a:t>
            </a:r>
          </a:p>
          <a:p>
            <a:endParaRPr lang="ru-RU" altLang="ru-RU" b="1" dirty="0">
              <a:solidFill>
                <a:srgbClr val="74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84" y="2060848"/>
            <a:ext cx="5544616" cy="312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800000"/>
                </a:solidFill>
                <a:latin typeface="Book Antiqua" pitchFamily="18" charset="0"/>
              </a:rPr>
              <a:t>Воспитательная ценность </a:t>
            </a:r>
            <a:r>
              <a:rPr lang="ru-RU" altLang="ru-RU" sz="3600" b="1" dirty="0" err="1" smtClean="0">
                <a:solidFill>
                  <a:srgbClr val="800000"/>
                </a:solidFill>
                <a:latin typeface="Book Antiqua" pitchFamily="18" charset="0"/>
              </a:rPr>
              <a:t>квестов</a:t>
            </a:r>
            <a:r>
              <a:rPr lang="ru-RU" altLang="ru-RU" sz="36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altLang="ru-RU" sz="3600" b="1" dirty="0" smtClean="0">
                <a:solidFill>
                  <a:srgbClr val="800000"/>
                </a:solidFill>
                <a:latin typeface="Book Antiqua" pitchFamily="18" charset="0"/>
              </a:rPr>
              <a:t>заключается в :</a:t>
            </a:r>
            <a:endParaRPr lang="ru-RU" altLang="ru-RU" sz="36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1340768"/>
            <a:ext cx="8579296" cy="370100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личной ответственности;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воспитании уважения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культурным традициям, истории,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краеведению;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культуры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межличностных отношений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36" y="3809654"/>
            <a:ext cx="4044528" cy="304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800000"/>
                </a:solidFill>
                <a:latin typeface="Book Antiqua" pitchFamily="18" charset="0"/>
              </a:rPr>
              <a:t>Классификация </a:t>
            </a:r>
            <a:r>
              <a:rPr lang="ru-RU" altLang="ru-RU" b="1" dirty="0" err="1" smtClean="0">
                <a:solidFill>
                  <a:srgbClr val="800000"/>
                </a:solidFill>
                <a:latin typeface="Book Antiqua" pitchFamily="18" charset="0"/>
              </a:rPr>
              <a:t>квестов</a:t>
            </a:r>
            <a:r>
              <a:rPr lang="ru-RU" altLang="ru-RU" b="1" dirty="0" smtClean="0">
                <a:solidFill>
                  <a:srgbClr val="800000"/>
                </a:solidFill>
                <a:latin typeface="Book Antiqua" pitchFamily="18" charset="0"/>
              </a:rPr>
              <a:t>         ( по И.Н. Сокол)</a:t>
            </a:r>
            <a:endParaRPr lang="ru-RU" altLang="ru-RU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solidFill>
                <a:srgbClr val="0066CC"/>
              </a:solidFill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режиму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информационной образовательной среде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800" dirty="0" smtClean="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  <a:t>Формирование лидерских качеств через участие в </a:t>
            </a:r>
            <a:r>
              <a:rPr lang="ru-RU" altLang="ru-RU" sz="4000" b="1" dirty="0" err="1" smtClean="0">
                <a:solidFill>
                  <a:srgbClr val="800000"/>
                </a:solidFill>
                <a:latin typeface="Book Antiqua" pitchFamily="18" charset="0"/>
              </a:rPr>
              <a:t>квестах</a:t>
            </a:r>
            <a: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  <a:t>:</a:t>
            </a:r>
            <a:endParaRPr lang="ru-RU" altLang="ru-RU" sz="4000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solidFill>
                <a:srgbClr val="0066CC"/>
              </a:solidFill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формировать команду и делегировать полномочия;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налаживать взаимоотношения внутри коллектива;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пособность к ведению переговоров;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быстро принимать решения;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реативность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8790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</a:br>
            <a:endParaRPr lang="ru-RU" sz="40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80" y="2840902"/>
            <a:ext cx="8367110" cy="58344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КВЕСТ-ИГРА : «ЗА ВЫБОРАМИ – НАШЕ БУДУЩЕЕ!»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1" y="51789"/>
            <a:ext cx="4252309" cy="2712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501008"/>
            <a:ext cx="4669135" cy="303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800000"/>
                </a:solidFill>
                <a:latin typeface="Book Antiqua" pitchFamily="18" charset="0"/>
              </a:rPr>
            </a:br>
            <a:endParaRPr lang="ru-RU" sz="40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40902"/>
            <a:ext cx="8640960" cy="948138"/>
          </a:xfrm>
        </p:spPr>
        <p:txBody>
          <a:bodyPr/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ВОЕННО – ИСТОРИЧЕСКИЙ  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КВЕСТ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Цитадель. Огненная дуга»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2" y="-57722"/>
            <a:ext cx="4145639" cy="295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789040"/>
            <a:ext cx="4463661" cy="30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8" y="274637"/>
            <a:ext cx="3443950" cy="3874443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  <a:t>                         </a:t>
            </a:r>
            <a:r>
              <a:rPr lang="ru-RU" altLang="ru-RU" sz="4000" b="1" dirty="0" err="1" smtClean="0">
                <a:solidFill>
                  <a:srgbClr val="800000"/>
                </a:solidFill>
                <a:latin typeface="Book Antiqua" pitchFamily="18" charset="0"/>
              </a:rPr>
              <a:t>Квест</a:t>
            </a:r>
            <a: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  <a:t>  </a:t>
            </a:r>
            <a:b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altLang="ru-RU" sz="40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altLang="ru-RU" sz="4000" b="1" dirty="0" smtClean="0">
                <a:solidFill>
                  <a:srgbClr val="800000"/>
                </a:solidFill>
                <a:latin typeface="Book Antiqua" pitchFamily="18" charset="0"/>
              </a:rPr>
              <a:t>                         «Мы-россияне»</a:t>
            </a:r>
            <a:endParaRPr lang="ru-RU" altLang="ru-RU" sz="40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256" y="2714621"/>
            <a:ext cx="1810544" cy="714380"/>
          </a:xfrm>
        </p:spPr>
        <p:txBody>
          <a:bodyPr/>
          <a:lstStyle/>
          <a:p>
            <a:pPr marL="0" indent="0">
              <a:buNone/>
            </a:pPr>
            <a:endParaRPr lang="ru-RU" altLang="ru-RU" b="1" dirty="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6" y="2518665"/>
            <a:ext cx="5328593" cy="3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6984776" cy="720080"/>
          </a:xfrm>
        </p:spPr>
        <p:txBody>
          <a:bodyPr/>
          <a:lstStyle/>
          <a:p>
            <a:pPr algn="l"/>
            <a:r>
              <a:rPr lang="ru-RU" altLang="ru-RU" sz="3600" b="1" dirty="0" err="1" smtClean="0">
                <a:solidFill>
                  <a:srgbClr val="800000"/>
                </a:solidFill>
                <a:latin typeface="Book Antiqua" pitchFamily="18" charset="0"/>
              </a:rPr>
              <a:t>Квест</a:t>
            </a:r>
            <a:r>
              <a:rPr lang="ru-RU" altLang="ru-RU" sz="3600" b="1" dirty="0" smtClean="0">
                <a:solidFill>
                  <a:srgbClr val="800000"/>
                </a:solidFill>
                <a:latin typeface="Book Antiqua" pitchFamily="18" charset="0"/>
              </a:rPr>
              <a:t> «Моя Родина-Россия»</a:t>
            </a:r>
            <a:endParaRPr lang="ru-RU" altLang="ru-RU" sz="3600" b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6256" y="2714621"/>
            <a:ext cx="1810544" cy="714380"/>
          </a:xfrm>
        </p:spPr>
        <p:txBody>
          <a:bodyPr/>
          <a:lstStyle/>
          <a:p>
            <a:pPr marL="0" indent="0">
              <a:buNone/>
            </a:pPr>
            <a:endParaRPr lang="ru-RU" altLang="ru-RU" b="1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7" r="3900" b="23863"/>
          <a:stretch/>
        </p:blipFill>
        <p:spPr>
          <a:xfrm>
            <a:off x="1043151" y="3708792"/>
            <a:ext cx="7056784" cy="304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r="17906"/>
          <a:stretch/>
        </p:blipFill>
        <p:spPr>
          <a:xfrm>
            <a:off x="971600" y="138417"/>
            <a:ext cx="4176464" cy="2775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72" y="138417"/>
            <a:ext cx="275563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486</TotalTime>
  <Words>159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Times New Roman</vt:lpstr>
      <vt:lpstr>Тема Office</vt:lpstr>
      <vt:lpstr>«Познавательные квесты как одна из современных форм работы по формированию российской идентичности школьников»</vt:lpstr>
      <vt:lpstr>Воспитательная ценность квестов заключается в :</vt:lpstr>
      <vt:lpstr>Классификация квестов         ( по И.Н. Сокол)</vt:lpstr>
      <vt:lpstr>Формирование лидерских качеств через участие в квестах:</vt:lpstr>
      <vt:lpstr>  </vt:lpstr>
      <vt:lpstr>  </vt:lpstr>
      <vt:lpstr>                         Квест                             «Мы-россияне»</vt:lpstr>
      <vt:lpstr>Квест «Моя Родина-Россия»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55</cp:revision>
  <dcterms:created xsi:type="dcterms:W3CDTF">2016-01-25T13:56:21Z</dcterms:created>
  <dcterms:modified xsi:type="dcterms:W3CDTF">2024-03-04T06:15:53Z</dcterms:modified>
</cp:coreProperties>
</file>